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media/image7.jpg" ContentType="image/png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media/image11.jpg" ContentType="image/png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4" r:id="rId2"/>
    <p:sldId id="260" r:id="rId3"/>
    <p:sldId id="274" r:id="rId4"/>
    <p:sldId id="266" r:id="rId5"/>
    <p:sldId id="286" r:id="rId6"/>
    <p:sldId id="287" r:id="rId7"/>
    <p:sldId id="288" r:id="rId8"/>
    <p:sldId id="289" r:id="rId9"/>
    <p:sldId id="290" r:id="rId10"/>
    <p:sldId id="293" r:id="rId11"/>
    <p:sldId id="295" r:id="rId12"/>
    <p:sldId id="296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398"/>
    <a:srgbClr val="27426B"/>
    <a:srgbClr val="F9B515"/>
    <a:srgbClr val="252326"/>
    <a:srgbClr val="0CC3BC"/>
    <a:srgbClr val="15181C"/>
    <a:srgbClr val="F09D1F"/>
    <a:srgbClr val="00A0E9"/>
    <a:srgbClr val="FED234"/>
    <a:srgbClr val="3F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 autoAdjust="0"/>
    <p:restoredTop sz="94689"/>
  </p:normalViewPr>
  <p:slideViewPr>
    <p:cSldViewPr snapToGrid="0" showGuides="1">
      <p:cViewPr varScale="1">
        <p:scale>
          <a:sx n="108" d="100"/>
          <a:sy n="108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iwenli/Library/Containers/com.tencent.xinWeChat/Data/Library/Application%20Support/com.tencent.xinWeChat/2.0b4.0.9/0cb0ccddfbc6841b798d9bfe45677273/Message/MessageTemp/b5d65e86f4ff85e66bab9b273c84f033/File/SSX&#32452;&#25104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Sentiment Score</c:v>
          </c:tx>
          <c:spPr>
            <a:solidFill>
              <a:srgbClr val="01189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MA</c:v>
                </c:pt>
                <c:pt idx="1">
                  <c:v>CRM</c:v>
                </c:pt>
                <c:pt idx="2">
                  <c:v>NFLX</c:v>
                </c:pt>
                <c:pt idx="3">
                  <c:v>UTX</c:v>
                </c:pt>
                <c:pt idx="4">
                  <c:v>CVS</c:v>
                </c:pt>
                <c:pt idx="5">
                  <c:v>RTN</c:v>
                </c:pt>
                <c:pt idx="6">
                  <c:v>PLD</c:v>
                </c:pt>
                <c:pt idx="7">
                  <c:v>ADI</c:v>
                </c:pt>
                <c:pt idx="8">
                  <c:v>ADSK</c:v>
                </c:pt>
                <c:pt idx="9">
                  <c:v>CCL</c:v>
                </c:pt>
                <c:pt idx="10">
                  <c:v>FAST</c:v>
                </c:pt>
                <c:pt idx="11">
                  <c:v>DISH</c:v>
                </c:pt>
                <c:pt idx="12">
                  <c:v>WAT</c:v>
                </c:pt>
                <c:pt idx="13">
                  <c:v>AES</c:v>
                </c:pt>
                <c:pt idx="14">
                  <c:v>M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0.997</c:v>
                </c:pt>
                <c:pt idx="1">
                  <c:v>0.99429999999999996</c:v>
                </c:pt>
                <c:pt idx="2">
                  <c:v>0.99929999999999997</c:v>
                </c:pt>
                <c:pt idx="3">
                  <c:v>0.99429999999999996</c:v>
                </c:pt>
                <c:pt idx="4">
                  <c:v>0.99490000000000001</c:v>
                </c:pt>
                <c:pt idx="5">
                  <c:v>0.99429999999999996</c:v>
                </c:pt>
                <c:pt idx="6">
                  <c:v>0.99780000000000002</c:v>
                </c:pt>
                <c:pt idx="7">
                  <c:v>0.99419999999999997</c:v>
                </c:pt>
                <c:pt idx="8">
                  <c:v>0.995</c:v>
                </c:pt>
                <c:pt idx="9">
                  <c:v>0.99770000000000003</c:v>
                </c:pt>
                <c:pt idx="10">
                  <c:v>0.997</c:v>
                </c:pt>
                <c:pt idx="11">
                  <c:v>0.99429999999999996</c:v>
                </c:pt>
                <c:pt idx="12">
                  <c:v>0.99850000000000005</c:v>
                </c:pt>
                <c:pt idx="13">
                  <c:v>0.99909999999999999</c:v>
                </c:pt>
                <c:pt idx="14">
                  <c:v>0.99380000000000002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2-4D4A-9D81-28465FA7B5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777191920"/>
        <c:axId val="7752007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Market Cap</c:v>
                </c:pt>
              </c:strCache>
            </c:strRef>
          </c:tx>
          <c:spPr>
            <a:ln w="38100" cap="rnd">
              <a:solidFill>
                <a:schemeClr val="accent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Sheet1!$A$2:$A$16</c:f>
              <c:strCache>
                <c:ptCount val="15"/>
                <c:pt idx="0">
                  <c:v>MA</c:v>
                </c:pt>
                <c:pt idx="1">
                  <c:v>CRM</c:v>
                </c:pt>
                <c:pt idx="2">
                  <c:v>NFLX</c:v>
                </c:pt>
                <c:pt idx="3">
                  <c:v>UTX</c:v>
                </c:pt>
                <c:pt idx="4">
                  <c:v>CVS</c:v>
                </c:pt>
                <c:pt idx="5">
                  <c:v>RTN</c:v>
                </c:pt>
                <c:pt idx="6">
                  <c:v>PLD</c:v>
                </c:pt>
                <c:pt idx="7">
                  <c:v>ADI</c:v>
                </c:pt>
                <c:pt idx="8">
                  <c:v>ADSK</c:v>
                </c:pt>
                <c:pt idx="9">
                  <c:v>CCL</c:v>
                </c:pt>
                <c:pt idx="10">
                  <c:v>FAST</c:v>
                </c:pt>
                <c:pt idx="11">
                  <c:v>DISH</c:v>
                </c:pt>
                <c:pt idx="12">
                  <c:v>WAT</c:v>
                </c:pt>
                <c:pt idx="13">
                  <c:v>AES</c:v>
                </c:pt>
                <c:pt idx="14">
                  <c:v>M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280.06</c:v>
                </c:pt>
                <c:pt idx="1">
                  <c:v>143.13499999999999</c:v>
                </c:pt>
                <c:pt idx="2">
                  <c:v>129.30000000000001</c:v>
                </c:pt>
                <c:pt idx="3">
                  <c:v>128.93799999999999</c:v>
                </c:pt>
                <c:pt idx="4">
                  <c:v>96.647999999999996</c:v>
                </c:pt>
                <c:pt idx="5">
                  <c:v>60.953000000000003</c:v>
                </c:pt>
                <c:pt idx="6">
                  <c:v>56.29</c:v>
                </c:pt>
                <c:pt idx="7">
                  <c:v>41.89</c:v>
                </c:pt>
                <c:pt idx="8">
                  <c:v>35.518000000000001</c:v>
                </c:pt>
                <c:pt idx="9">
                  <c:v>30.18</c:v>
                </c:pt>
                <c:pt idx="10">
                  <c:v>20.84</c:v>
                </c:pt>
                <c:pt idx="11">
                  <c:v>17.725000000000001</c:v>
                </c:pt>
                <c:pt idx="12">
                  <c:v>14</c:v>
                </c:pt>
                <c:pt idx="13">
                  <c:v>12.2</c:v>
                </c:pt>
                <c:pt idx="14">
                  <c:v>5.2050000000000001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C2-4D4A-9D81-28465FA7B5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8661184"/>
        <c:axId val="798659536"/>
      </c:lineChart>
      <c:catAx>
        <c:axId val="77719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5200784"/>
        <c:crosses val="autoZero"/>
        <c:auto val="1"/>
        <c:lblAlgn val="ctr"/>
        <c:lblOffset val="100"/>
        <c:noMultiLvlLbl val="0"/>
      </c:catAx>
      <c:valAx>
        <c:axId val="77520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7191920"/>
        <c:crosses val="autoZero"/>
        <c:crossBetween val="between"/>
      </c:valAx>
      <c:valAx>
        <c:axId val="7986595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98661184"/>
        <c:crosses val="max"/>
        <c:crossBetween val="between"/>
      </c:valAx>
      <c:catAx>
        <c:axId val="798661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98659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20F7B-8E1F-4EEB-A0B0-839A291CFF8C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A711-9FC6-496C-A7B4-475989F7D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8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66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6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7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0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6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81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4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0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0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8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A711-9FC6-496C-A7B4-475989F7D6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5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81746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9576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38373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959393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38105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3144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147453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0460221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54746" y="0"/>
            <a:ext cx="4337254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0871486" y="6081486"/>
            <a:ext cx="899314" cy="406400"/>
            <a:chOff x="10871486" y="6081486"/>
            <a:chExt cx="899314" cy="406400"/>
          </a:xfrm>
        </p:grpSpPr>
        <p:sp>
          <p:nvSpPr>
            <p:cNvPr id="5" name="椭圆 17"/>
            <p:cNvSpPr/>
            <p:nvPr/>
          </p:nvSpPr>
          <p:spPr>
            <a:xfrm rot="16200000">
              <a:off x="10871200" y="6081772"/>
              <a:ext cx="406400" cy="405828"/>
            </a:xfrm>
            <a:custGeom>
              <a:avLst/>
              <a:gdLst>
                <a:gd name="T0" fmla="*/ 1655 w 3311"/>
                <a:gd name="T1" fmla="*/ 0 h 3311"/>
                <a:gd name="T2" fmla="*/ 0 w 3311"/>
                <a:gd name="T3" fmla="*/ 1655 h 3311"/>
                <a:gd name="T4" fmla="*/ 1655 w 3311"/>
                <a:gd name="T5" fmla="*/ 3311 h 3311"/>
                <a:gd name="T6" fmla="*/ 3311 w 3311"/>
                <a:gd name="T7" fmla="*/ 1655 h 3311"/>
                <a:gd name="T8" fmla="*/ 1655 w 3311"/>
                <a:gd name="T9" fmla="*/ 0 h 3311"/>
                <a:gd name="T10" fmla="*/ 2608 w 3311"/>
                <a:gd name="T11" fmla="*/ 2004 h 3311"/>
                <a:gd name="T12" fmla="*/ 1898 w 3311"/>
                <a:gd name="T13" fmla="*/ 1294 h 3311"/>
                <a:gd name="T14" fmla="*/ 1898 w 3311"/>
                <a:gd name="T15" fmla="*/ 2956 h 3311"/>
                <a:gd name="T16" fmla="*/ 1413 w 3311"/>
                <a:gd name="T17" fmla="*/ 2956 h 3311"/>
                <a:gd name="T18" fmla="*/ 1413 w 3311"/>
                <a:gd name="T19" fmla="*/ 1294 h 3311"/>
                <a:gd name="T20" fmla="*/ 703 w 3311"/>
                <a:gd name="T21" fmla="*/ 2004 h 3311"/>
                <a:gd name="T22" fmla="*/ 326 w 3311"/>
                <a:gd name="T23" fmla="*/ 1627 h 3311"/>
                <a:gd name="T24" fmla="*/ 1655 w 3311"/>
                <a:gd name="T25" fmla="*/ 298 h 3311"/>
                <a:gd name="T26" fmla="*/ 2985 w 3311"/>
                <a:gd name="T27" fmla="*/ 1627 h 3311"/>
                <a:gd name="T28" fmla="*/ 2608 w 3311"/>
                <a:gd name="T29" fmla="*/ 2004 h 3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11" h="3311">
                  <a:moveTo>
                    <a:pt x="1655" y="0"/>
                  </a:moveTo>
                  <a:cubicBezTo>
                    <a:pt x="741" y="0"/>
                    <a:pt x="0" y="741"/>
                    <a:pt x="0" y="1655"/>
                  </a:cubicBezTo>
                  <a:cubicBezTo>
                    <a:pt x="0" y="2570"/>
                    <a:pt x="741" y="3311"/>
                    <a:pt x="1655" y="3311"/>
                  </a:cubicBezTo>
                  <a:cubicBezTo>
                    <a:pt x="2570" y="3311"/>
                    <a:pt x="3311" y="2570"/>
                    <a:pt x="3311" y="1655"/>
                  </a:cubicBezTo>
                  <a:cubicBezTo>
                    <a:pt x="3311" y="741"/>
                    <a:pt x="2570" y="0"/>
                    <a:pt x="1655" y="0"/>
                  </a:cubicBezTo>
                  <a:close/>
                  <a:moveTo>
                    <a:pt x="2608" y="2004"/>
                  </a:moveTo>
                  <a:lnTo>
                    <a:pt x="1898" y="1294"/>
                  </a:lnTo>
                  <a:lnTo>
                    <a:pt x="1898" y="2956"/>
                  </a:lnTo>
                  <a:lnTo>
                    <a:pt x="1413" y="2956"/>
                  </a:lnTo>
                  <a:lnTo>
                    <a:pt x="1413" y="1294"/>
                  </a:lnTo>
                  <a:lnTo>
                    <a:pt x="703" y="2004"/>
                  </a:lnTo>
                  <a:lnTo>
                    <a:pt x="326" y="1627"/>
                  </a:lnTo>
                  <a:lnTo>
                    <a:pt x="1655" y="298"/>
                  </a:lnTo>
                  <a:lnTo>
                    <a:pt x="2985" y="1627"/>
                  </a:lnTo>
                  <a:lnTo>
                    <a:pt x="2608" y="20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椭圆 18"/>
            <p:cNvSpPr/>
            <p:nvPr/>
          </p:nvSpPr>
          <p:spPr>
            <a:xfrm rot="5400000">
              <a:off x="11364686" y="6081772"/>
              <a:ext cx="406400" cy="405828"/>
            </a:xfrm>
            <a:custGeom>
              <a:avLst/>
              <a:gdLst>
                <a:gd name="T0" fmla="*/ 1655 w 3311"/>
                <a:gd name="T1" fmla="*/ 0 h 3311"/>
                <a:gd name="T2" fmla="*/ 0 w 3311"/>
                <a:gd name="T3" fmla="*/ 1655 h 3311"/>
                <a:gd name="T4" fmla="*/ 1655 w 3311"/>
                <a:gd name="T5" fmla="*/ 3311 h 3311"/>
                <a:gd name="T6" fmla="*/ 3311 w 3311"/>
                <a:gd name="T7" fmla="*/ 1655 h 3311"/>
                <a:gd name="T8" fmla="*/ 1655 w 3311"/>
                <a:gd name="T9" fmla="*/ 0 h 3311"/>
                <a:gd name="T10" fmla="*/ 2608 w 3311"/>
                <a:gd name="T11" fmla="*/ 2004 h 3311"/>
                <a:gd name="T12" fmla="*/ 1898 w 3311"/>
                <a:gd name="T13" fmla="*/ 1294 h 3311"/>
                <a:gd name="T14" fmla="*/ 1898 w 3311"/>
                <a:gd name="T15" fmla="*/ 2956 h 3311"/>
                <a:gd name="T16" fmla="*/ 1413 w 3311"/>
                <a:gd name="T17" fmla="*/ 2956 h 3311"/>
                <a:gd name="T18" fmla="*/ 1413 w 3311"/>
                <a:gd name="T19" fmla="*/ 1294 h 3311"/>
                <a:gd name="T20" fmla="*/ 703 w 3311"/>
                <a:gd name="T21" fmla="*/ 2004 h 3311"/>
                <a:gd name="T22" fmla="*/ 326 w 3311"/>
                <a:gd name="T23" fmla="*/ 1627 h 3311"/>
                <a:gd name="T24" fmla="*/ 1655 w 3311"/>
                <a:gd name="T25" fmla="*/ 298 h 3311"/>
                <a:gd name="T26" fmla="*/ 2985 w 3311"/>
                <a:gd name="T27" fmla="*/ 1627 h 3311"/>
                <a:gd name="T28" fmla="*/ 2608 w 3311"/>
                <a:gd name="T29" fmla="*/ 2004 h 3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11" h="3311">
                  <a:moveTo>
                    <a:pt x="1655" y="0"/>
                  </a:moveTo>
                  <a:cubicBezTo>
                    <a:pt x="741" y="0"/>
                    <a:pt x="0" y="741"/>
                    <a:pt x="0" y="1655"/>
                  </a:cubicBezTo>
                  <a:cubicBezTo>
                    <a:pt x="0" y="2570"/>
                    <a:pt x="741" y="3311"/>
                    <a:pt x="1655" y="3311"/>
                  </a:cubicBezTo>
                  <a:cubicBezTo>
                    <a:pt x="2570" y="3311"/>
                    <a:pt x="3311" y="2570"/>
                    <a:pt x="3311" y="1655"/>
                  </a:cubicBezTo>
                  <a:cubicBezTo>
                    <a:pt x="3311" y="741"/>
                    <a:pt x="2570" y="0"/>
                    <a:pt x="1655" y="0"/>
                  </a:cubicBezTo>
                  <a:close/>
                  <a:moveTo>
                    <a:pt x="2608" y="2004"/>
                  </a:moveTo>
                  <a:lnTo>
                    <a:pt x="1898" y="1294"/>
                  </a:lnTo>
                  <a:lnTo>
                    <a:pt x="1898" y="2956"/>
                  </a:lnTo>
                  <a:lnTo>
                    <a:pt x="1413" y="2956"/>
                  </a:lnTo>
                  <a:lnTo>
                    <a:pt x="1413" y="1294"/>
                  </a:lnTo>
                  <a:lnTo>
                    <a:pt x="703" y="2004"/>
                  </a:lnTo>
                  <a:lnTo>
                    <a:pt x="326" y="1627"/>
                  </a:lnTo>
                  <a:lnTo>
                    <a:pt x="1655" y="298"/>
                  </a:lnTo>
                  <a:lnTo>
                    <a:pt x="2985" y="1627"/>
                  </a:lnTo>
                  <a:lnTo>
                    <a:pt x="2608" y="20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02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  <p:sldLayoutId id="2147483670" r:id="rId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5.tiff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4493" y="1649379"/>
            <a:ext cx="808747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i="1" dirty="0">
                <a:solidFill>
                  <a:srgbClr val="494398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Stock Sentiment Index Based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srgbClr val="494398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493" y="2418820"/>
            <a:ext cx="711117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Risk Simulation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Portfolio Construction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4493" y="5031573"/>
            <a:ext cx="5134739" cy="7945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rPr>
              <a:t>Jiawang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rPr>
              <a:t> (John) Zhou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rPr>
              <a:t>Shiwen Li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0236" y="4283021"/>
            <a:ext cx="479921" cy="479921"/>
            <a:chOff x="9870664" y="1889449"/>
            <a:chExt cx="527872" cy="527872"/>
          </a:xfrm>
        </p:grpSpPr>
        <p:sp>
          <p:nvSpPr>
            <p:cNvPr id="7" name="椭圆 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83435" y="4283021"/>
            <a:ext cx="479921" cy="479921"/>
            <a:chOff x="9870664" y="1889449"/>
            <a:chExt cx="527872" cy="527872"/>
          </a:xfrm>
        </p:grpSpPr>
        <p:sp>
          <p:nvSpPr>
            <p:cNvPr id="10" name="椭圆 9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92055" y="4283021"/>
            <a:ext cx="479921" cy="479921"/>
            <a:chOff x="9870664" y="1889449"/>
            <a:chExt cx="527872" cy="527872"/>
          </a:xfrm>
        </p:grpSpPr>
        <p:sp>
          <p:nvSpPr>
            <p:cNvPr id="13" name="椭圆 12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6243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964943" y="4084300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77943" y="174060"/>
            <a:ext cx="73774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cs typeface="经典综艺体简" panose="02010609000101010101" pitchFamily="49" charset="-122"/>
              </a:rPr>
              <a:t>Time Split</a:t>
            </a:r>
            <a:endParaRPr lang="zh-CN" altLang="en-US" sz="2800" b="1" dirty="0">
              <a:latin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753153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55">
            <a:extLst>
              <a:ext uri="{FF2B5EF4-FFF2-40B4-BE49-F238E27FC236}">
                <a16:creationId xmlns:a16="http://schemas.microsoft.com/office/drawing/2014/main" id="{DE051E48-1AFE-0B4A-A019-971FC063D2DE}"/>
              </a:ext>
            </a:extLst>
          </p:cNvPr>
          <p:cNvSpPr/>
          <p:nvPr/>
        </p:nvSpPr>
        <p:spPr>
          <a:xfrm>
            <a:off x="404289" y="833043"/>
            <a:ext cx="4431077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ea"/>
              </a:rPr>
              <a:t>Period 1 – 2008/03/31 – 2009/03/31</a:t>
            </a:r>
            <a:endParaRPr lang="zh-CN" altLang="en-US" b="1" dirty="0">
              <a:latin typeface="+mn-ea"/>
            </a:endParaRPr>
          </a:p>
        </p:txBody>
      </p:sp>
      <p:sp>
        <p:nvSpPr>
          <p:cNvPr id="17" name="矩形 55">
            <a:extLst>
              <a:ext uri="{FF2B5EF4-FFF2-40B4-BE49-F238E27FC236}">
                <a16:creationId xmlns:a16="http://schemas.microsoft.com/office/drawing/2014/main" id="{CCD2A7DC-EDD6-264E-B3B9-DD38C28B0195}"/>
              </a:ext>
            </a:extLst>
          </p:cNvPr>
          <p:cNvSpPr/>
          <p:nvPr/>
        </p:nvSpPr>
        <p:spPr>
          <a:xfrm>
            <a:off x="4721063" y="833042"/>
            <a:ext cx="4605257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+mn-ea"/>
              </a:rPr>
              <a:t>Period 2: 2009/04/01 – 2018/12/31</a:t>
            </a:r>
            <a:endParaRPr lang="zh-CN" altLang="en-US" b="1" dirty="0">
              <a:latin typeface="+mn-e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79AC06-FD91-0541-8BED-068203F298C6}"/>
              </a:ext>
            </a:extLst>
          </p:cNvPr>
          <p:cNvCxnSpPr>
            <a:cxnSpLocks/>
          </p:cNvCxnSpPr>
          <p:nvPr/>
        </p:nvCxnSpPr>
        <p:spPr>
          <a:xfrm>
            <a:off x="4721063" y="1229625"/>
            <a:ext cx="0" cy="507320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5BCC21-2BE7-5042-BB50-9FD11C9B595C}"/>
              </a:ext>
            </a:extLst>
          </p:cNvPr>
          <p:cNvCxnSpPr>
            <a:cxnSpLocks/>
          </p:cNvCxnSpPr>
          <p:nvPr/>
        </p:nvCxnSpPr>
        <p:spPr>
          <a:xfrm>
            <a:off x="9205978" y="1207183"/>
            <a:ext cx="0" cy="507320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91708B-F033-B14F-AC0B-0D435943AD82}"/>
              </a:ext>
            </a:extLst>
          </p:cNvPr>
          <p:cNvSpPr txBox="1"/>
          <p:nvPr/>
        </p:nvSpPr>
        <p:spPr>
          <a:xfrm>
            <a:off x="9221658" y="2802509"/>
            <a:ext cx="2784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During Crisis: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Return of risk parity was lower than return of equal weighted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winners during crisis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128DB-3FE2-3E4B-A493-A67AAA57D2C0}"/>
              </a:ext>
            </a:extLst>
          </p:cNvPr>
          <p:cNvSpPr txBox="1"/>
          <p:nvPr/>
        </p:nvSpPr>
        <p:spPr>
          <a:xfrm>
            <a:off x="9205978" y="4218042"/>
            <a:ext cx="2940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After Crisis: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Return of risk parity was higher than return of equal weighted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SSX - Highest cumulative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Risk Parity - Highest Sharpe Ratio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E6702-F2B0-9540-A561-8CF1F204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88" y="1309515"/>
            <a:ext cx="4102203" cy="2613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2EAF9-B7BE-4F4B-AD4A-E386661D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59" y="3863150"/>
            <a:ext cx="4118044" cy="2760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9AB66-2775-A041-91A4-6384AA13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519" y="1309513"/>
            <a:ext cx="4229329" cy="24977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B5FE05-043F-C745-AB88-3D25EE8ED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837" y="3860752"/>
            <a:ext cx="4260691" cy="2646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E69C3D-87E2-F047-820E-F6223DF302BA}"/>
              </a:ext>
            </a:extLst>
          </p:cNvPr>
          <p:cNvSpPr txBox="1"/>
          <p:nvPr/>
        </p:nvSpPr>
        <p:spPr>
          <a:xfrm>
            <a:off x="9221658" y="1477458"/>
            <a:ext cx="2784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latin typeface="+mj-ea"/>
                <a:ea typeface="+mj-ea"/>
              </a:rPr>
              <a:t>Window = 90 days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 err="1">
                <a:latin typeface="+mj-ea"/>
                <a:ea typeface="+mj-ea"/>
              </a:rPr>
              <a:t>Lamda</a:t>
            </a:r>
            <a:r>
              <a:rPr lang="en-US" sz="1600" b="1" dirty="0">
                <a:latin typeface="+mj-ea"/>
                <a:ea typeface="+mj-ea"/>
              </a:rPr>
              <a:t> = 0.94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 err="1">
                <a:latin typeface="+mj-ea"/>
                <a:ea typeface="+mj-ea"/>
              </a:rPr>
              <a:t>Varmodel</a:t>
            </a:r>
            <a:r>
              <a:rPr lang="en-US" sz="1600" b="1" dirty="0">
                <a:latin typeface="+mj-ea"/>
                <a:ea typeface="+mj-ea"/>
              </a:rPr>
              <a:t> = ma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latin typeface="+mj-ea"/>
                <a:ea typeface="+mj-ea"/>
              </a:rPr>
              <a:t>Leverage = True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7912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964943" y="4084300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77943" y="174060"/>
            <a:ext cx="73774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cs typeface="经典综艺体简" panose="02010609000101010101" pitchFamily="49" charset="-122"/>
              </a:rPr>
              <a:t>Conclusions – Sharpe Ratio Table</a:t>
            </a:r>
            <a:endParaRPr lang="zh-CN" altLang="en-US" sz="2800" b="1" dirty="0">
              <a:latin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5286" y="710204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5BCC21-2BE7-5042-BB50-9FD11C9B595C}"/>
              </a:ext>
            </a:extLst>
          </p:cNvPr>
          <p:cNvCxnSpPr>
            <a:cxnSpLocks/>
          </p:cNvCxnSpPr>
          <p:nvPr/>
        </p:nvCxnSpPr>
        <p:spPr>
          <a:xfrm>
            <a:off x="6421214" y="906241"/>
            <a:ext cx="0" cy="425514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91708B-F033-B14F-AC0B-0D435943AD82}"/>
              </a:ext>
            </a:extLst>
          </p:cNvPr>
          <p:cNvSpPr txBox="1"/>
          <p:nvPr/>
        </p:nvSpPr>
        <p:spPr>
          <a:xfrm>
            <a:off x="1032673" y="5181370"/>
            <a:ext cx="104291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94398"/>
                </a:solidFill>
                <a:latin typeface="+mn-ea"/>
              </a:rPr>
              <a:t>Conclusions:</a:t>
            </a:r>
            <a:endParaRPr lang="en-US" dirty="0">
              <a:solidFill>
                <a:srgbClr val="494398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4398"/>
                </a:solidFill>
                <a:latin typeface="+mn-ea"/>
              </a:rPr>
              <a:t>We did not take period one into consideration in our risk parity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4398"/>
                </a:solidFill>
                <a:latin typeface="+mn-ea"/>
              </a:rPr>
              <a:t>Risk parity has the highest Sharp Ratio during period 2 no matter with or without leverage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94398"/>
                </a:solidFill>
                <a:latin typeface="+mn-ea"/>
              </a:rPr>
              <a:t>Only risk parity portfolio has different Sharp Ratio (</a:t>
            </a:r>
            <a:r>
              <a:rPr lang="en-US" b="1" dirty="0">
                <a:solidFill>
                  <a:srgbClr val="494398"/>
                </a:solidFill>
                <a:latin typeface="+mn-ea"/>
              </a:rPr>
              <a:t>higher</a:t>
            </a:r>
            <a:r>
              <a:rPr lang="en-US" dirty="0">
                <a:solidFill>
                  <a:srgbClr val="494398"/>
                </a:solidFill>
                <a:latin typeface="+mn-ea"/>
              </a:rPr>
              <a:t>) when the leverage is 200%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94398"/>
                </a:solidFill>
                <a:latin typeface="+mn-ea"/>
              </a:rPr>
              <a:t>Investment insight</a:t>
            </a:r>
            <a:r>
              <a:rPr lang="en-US" dirty="0">
                <a:solidFill>
                  <a:srgbClr val="494398"/>
                </a:solidFill>
                <a:latin typeface="+mn-ea"/>
              </a:rPr>
              <a:t>: Risk parity portfolio has the lowest risk and highest sharp ratio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A8537C-14C6-2A41-8682-38B90FB4461D}"/>
              </a:ext>
            </a:extLst>
          </p:cNvPr>
          <p:cNvGrpSpPr/>
          <p:nvPr/>
        </p:nvGrpSpPr>
        <p:grpSpPr>
          <a:xfrm>
            <a:off x="848567" y="1041516"/>
            <a:ext cx="5422793" cy="4003566"/>
            <a:chOff x="673200" y="1104579"/>
            <a:chExt cx="5422793" cy="400356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754716-E213-1F48-8BB9-3A8B66A48D19}"/>
                </a:ext>
              </a:extLst>
            </p:cNvPr>
            <p:cNvCxnSpPr>
              <a:cxnSpLocks/>
            </p:cNvCxnSpPr>
            <p:nvPr/>
          </p:nvCxnSpPr>
          <p:spPr>
            <a:xfrm>
              <a:off x="723533" y="1519350"/>
              <a:ext cx="537133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7A3560-BC5A-3D49-A929-309DEA2390A5}"/>
                </a:ext>
              </a:extLst>
            </p:cNvPr>
            <p:cNvSpPr txBox="1"/>
            <p:nvPr/>
          </p:nvSpPr>
          <p:spPr>
            <a:xfrm>
              <a:off x="673200" y="1104579"/>
              <a:ext cx="461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ea"/>
                  <a:ea typeface="+mj-ea"/>
                </a:rPr>
                <a:t>Sharp Ratio table </a:t>
              </a:r>
              <a:r>
                <a:rPr lang="en-US" b="1" dirty="0">
                  <a:latin typeface="+mj-ea"/>
                  <a:ea typeface="+mj-ea"/>
                </a:rPr>
                <a:t>with leverage (200%)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5AA09A6-B356-1C41-8F57-E6A99B978425}"/>
                </a:ext>
              </a:extLst>
            </p:cNvPr>
            <p:cNvGrpSpPr/>
            <p:nvPr/>
          </p:nvGrpSpPr>
          <p:grpSpPr>
            <a:xfrm>
              <a:off x="759087" y="1868285"/>
              <a:ext cx="5336906" cy="3239860"/>
              <a:chOff x="759087" y="1868284"/>
              <a:chExt cx="6546576" cy="3663733"/>
            </a:xfrm>
          </p:grpSpPr>
          <p:sp>
            <p:nvSpPr>
              <p:cNvPr id="13" name="矩形 55">
                <a:extLst>
                  <a:ext uri="{FF2B5EF4-FFF2-40B4-BE49-F238E27FC236}">
                    <a16:creationId xmlns:a16="http://schemas.microsoft.com/office/drawing/2014/main" id="{DE051E48-1AFE-0B4A-A019-971FC063D2DE}"/>
                  </a:ext>
                </a:extLst>
              </p:cNvPr>
              <p:cNvSpPr/>
              <p:nvPr/>
            </p:nvSpPr>
            <p:spPr>
              <a:xfrm>
                <a:off x="803259" y="1868284"/>
                <a:ext cx="2901810" cy="46061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latin typeface="+mn-ea"/>
                  </a:rPr>
                  <a:t>Period 1</a:t>
                </a:r>
                <a:endParaRPr lang="zh-CN" altLang="en-US" b="1" dirty="0">
                  <a:latin typeface="+mn-ea"/>
                </a:endParaRPr>
              </a:p>
            </p:txBody>
          </p:sp>
          <p:sp>
            <p:nvSpPr>
              <p:cNvPr id="17" name="矩形 55">
                <a:extLst>
                  <a:ext uri="{FF2B5EF4-FFF2-40B4-BE49-F238E27FC236}">
                    <a16:creationId xmlns:a16="http://schemas.microsoft.com/office/drawing/2014/main" id="{CCD2A7DC-EDD6-264E-B3B9-DD38C28B0195}"/>
                  </a:ext>
                </a:extLst>
              </p:cNvPr>
              <p:cNvSpPr/>
              <p:nvPr/>
            </p:nvSpPr>
            <p:spPr>
              <a:xfrm>
                <a:off x="4296340" y="1869169"/>
                <a:ext cx="2644667" cy="46061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latin typeface="+mn-ea"/>
                  </a:rPr>
                  <a:t>Period 2</a:t>
                </a:r>
                <a:endParaRPr lang="zh-CN" altLang="en-US" b="1" dirty="0">
                  <a:latin typeface="+mn-ea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79AC06-FD91-0541-8BED-068203F29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0190" y="1868284"/>
                <a:ext cx="0" cy="3663733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6E4BB63-E496-1342-8716-7398D47F4B57}"/>
                  </a:ext>
                </a:extLst>
              </p:cNvPr>
              <p:cNvGrpSpPr/>
              <p:nvPr/>
            </p:nvGrpSpPr>
            <p:grpSpPr>
              <a:xfrm>
                <a:off x="759087" y="2328896"/>
                <a:ext cx="2906361" cy="3077784"/>
                <a:chOff x="759087" y="2328896"/>
                <a:chExt cx="2906361" cy="3077784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E74F2B4-1D86-504B-862C-3D4CA9E2E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9087" y="2328896"/>
                  <a:ext cx="2906361" cy="2617171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4DA1DCD9-C575-494C-BD90-B917F97E6F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3638" y="4946067"/>
                  <a:ext cx="2901810" cy="460613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613785B-C688-F14F-A8DC-DAF305D6D440}"/>
                  </a:ext>
                </a:extLst>
              </p:cNvPr>
              <p:cNvGrpSpPr/>
              <p:nvPr/>
            </p:nvGrpSpPr>
            <p:grpSpPr>
              <a:xfrm>
                <a:off x="4257637" y="2328896"/>
                <a:ext cx="3048026" cy="3077765"/>
                <a:chOff x="4812145" y="2286000"/>
                <a:chExt cx="2553855" cy="266517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74953B7-8AC9-7B4F-ACA0-D54D5A56B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26000" y="2286000"/>
                  <a:ext cx="2540000" cy="22860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673890DA-F8CB-4146-850C-2F6EDC0FA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2145" y="4557473"/>
                  <a:ext cx="2552700" cy="3937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59772F-3620-E54A-ABDF-A518E4B5A14D}"/>
              </a:ext>
            </a:extLst>
          </p:cNvPr>
          <p:cNvGrpSpPr/>
          <p:nvPr/>
        </p:nvGrpSpPr>
        <p:grpSpPr>
          <a:xfrm>
            <a:off x="6579039" y="1029940"/>
            <a:ext cx="5437084" cy="4007748"/>
            <a:chOff x="825600" y="1270834"/>
            <a:chExt cx="5437084" cy="400774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2FD704-993D-4B4B-ACAE-A5D69114CD66}"/>
                </a:ext>
              </a:extLst>
            </p:cNvPr>
            <p:cNvGrpSpPr/>
            <p:nvPr/>
          </p:nvGrpSpPr>
          <p:grpSpPr>
            <a:xfrm>
              <a:off x="825600" y="1270834"/>
              <a:ext cx="5421669" cy="4007748"/>
              <a:chOff x="673200" y="1104579"/>
              <a:chExt cx="5421669" cy="4007748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9272960-5B40-764C-AECA-343E44333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33" y="1519350"/>
                <a:ext cx="537133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34FB7-343B-9545-9E57-7CC8071C22C7}"/>
                  </a:ext>
                </a:extLst>
              </p:cNvPr>
              <p:cNvSpPr txBox="1"/>
              <p:nvPr/>
            </p:nvSpPr>
            <p:spPr>
              <a:xfrm>
                <a:off x="673200" y="1104579"/>
                <a:ext cx="4125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ea"/>
                    <a:ea typeface="+mj-ea"/>
                  </a:rPr>
                  <a:t>Sharp Ratio table </a:t>
                </a:r>
                <a:r>
                  <a:rPr lang="en-US" b="1" dirty="0">
                    <a:latin typeface="+mj-ea"/>
                    <a:ea typeface="+mj-ea"/>
                  </a:rPr>
                  <a:t>without leverage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336F661-0D9E-054A-AA50-6AAB0BC1C902}"/>
                  </a:ext>
                </a:extLst>
              </p:cNvPr>
              <p:cNvGrpSpPr/>
              <p:nvPr/>
            </p:nvGrpSpPr>
            <p:grpSpPr>
              <a:xfrm>
                <a:off x="795097" y="1868285"/>
                <a:ext cx="5003621" cy="3244042"/>
                <a:chOff x="803259" y="1868284"/>
                <a:chExt cx="6137748" cy="3668462"/>
              </a:xfrm>
            </p:grpSpPr>
            <p:sp>
              <p:nvSpPr>
                <p:cNvPr id="46" name="矩形 55">
                  <a:extLst>
                    <a:ext uri="{FF2B5EF4-FFF2-40B4-BE49-F238E27FC236}">
                      <a16:creationId xmlns:a16="http://schemas.microsoft.com/office/drawing/2014/main" id="{E4A24AAD-757D-B34A-ACC7-C48AB737314B}"/>
                    </a:ext>
                  </a:extLst>
                </p:cNvPr>
                <p:cNvSpPr/>
                <p:nvPr/>
              </p:nvSpPr>
              <p:spPr>
                <a:xfrm>
                  <a:off x="803259" y="1868284"/>
                  <a:ext cx="2901810" cy="460613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b="1" dirty="0">
                      <a:latin typeface="+mn-ea"/>
                    </a:rPr>
                    <a:t>Period 1</a:t>
                  </a:r>
                  <a:endParaRPr lang="zh-CN" altLang="en-US" b="1" dirty="0">
                    <a:latin typeface="+mn-ea"/>
                  </a:endParaRPr>
                </a:p>
              </p:txBody>
            </p:sp>
            <p:sp>
              <p:nvSpPr>
                <p:cNvPr id="47" name="矩形 55">
                  <a:extLst>
                    <a:ext uri="{FF2B5EF4-FFF2-40B4-BE49-F238E27FC236}">
                      <a16:creationId xmlns:a16="http://schemas.microsoft.com/office/drawing/2014/main" id="{B5270E6E-132A-344F-BB68-7EFD5B03E65E}"/>
                    </a:ext>
                  </a:extLst>
                </p:cNvPr>
                <p:cNvSpPr/>
                <p:nvPr/>
              </p:nvSpPr>
              <p:spPr>
                <a:xfrm>
                  <a:off x="4296340" y="1869169"/>
                  <a:ext cx="2644667" cy="460613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b="1" dirty="0">
                      <a:latin typeface="+mn-ea"/>
                    </a:rPr>
                    <a:t>Period 2</a:t>
                  </a:r>
                  <a:endParaRPr lang="zh-CN" altLang="en-US" b="1" dirty="0">
                    <a:latin typeface="+mn-ea"/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DC50E8D-7DA6-EE4D-8B04-B14D8DA46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190" y="1868284"/>
                  <a:ext cx="0" cy="3668462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EE669DE-6B39-2349-AA2B-87568EC72B8F}"/>
                </a:ext>
              </a:extLst>
            </p:cNvPr>
            <p:cNvGrpSpPr/>
            <p:nvPr/>
          </p:nvGrpSpPr>
          <p:grpSpPr>
            <a:xfrm>
              <a:off x="866853" y="2428006"/>
              <a:ext cx="2530605" cy="2721681"/>
              <a:chOff x="866853" y="2428007"/>
              <a:chExt cx="2552700" cy="262691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9CB631-6BB8-314F-A226-7BF26613F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258" y="2428007"/>
                <a:ext cx="2540000" cy="23114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B3C0A7C-0B50-354B-98A4-947424C76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853" y="4661217"/>
                <a:ext cx="2552700" cy="3937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B6B5DD3-F978-7C4D-A3E3-19D73D84969A}"/>
                </a:ext>
              </a:extLst>
            </p:cNvPr>
            <p:cNvGrpSpPr/>
            <p:nvPr/>
          </p:nvGrpSpPr>
          <p:grpSpPr>
            <a:xfrm>
              <a:off x="3681005" y="2422487"/>
              <a:ext cx="2581679" cy="2738900"/>
              <a:chOff x="3681006" y="2422487"/>
              <a:chExt cx="2552700" cy="267540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4841C61-C772-9142-B1B8-F512D5A3C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1006" y="2422487"/>
                <a:ext cx="2552700" cy="22860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38B2A6E-6F35-324B-B210-8F8C07042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1006" y="4716891"/>
                <a:ext cx="2552700" cy="381000"/>
              </a:xfrm>
              <a:prstGeom prst="rect">
                <a:avLst/>
              </a:prstGeom>
            </p:spPr>
          </p:pic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17231-5C52-C345-B52C-ED7CCA198A8F}"/>
              </a:ext>
            </a:extLst>
          </p:cNvPr>
          <p:cNvSpPr/>
          <p:nvPr/>
        </p:nvSpPr>
        <p:spPr>
          <a:xfrm>
            <a:off x="3764504" y="2168612"/>
            <a:ext cx="2483691" cy="48371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D864CC-01BC-3742-BBB2-3B051A285565}"/>
              </a:ext>
            </a:extLst>
          </p:cNvPr>
          <p:cNvSpPr/>
          <p:nvPr/>
        </p:nvSpPr>
        <p:spPr>
          <a:xfrm>
            <a:off x="9450396" y="2125267"/>
            <a:ext cx="2483691" cy="48371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6131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4493" y="1356429"/>
            <a:ext cx="307648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rgbClr val="494398"/>
                </a:solidFill>
                <a:effectLst/>
                <a:uLnTx/>
                <a:uFillTx/>
                <a:latin typeface="Century Gothic" panose="020B0502020202020204" pitchFamily="34" charset="0"/>
                <a:ea typeface="方正兰亭中黑_GBK" panose="02000000000000000000" pitchFamily="2" charset="-122"/>
                <a:cs typeface="+mn-cs"/>
              </a:rPr>
              <a:t>Q &amp;</a:t>
            </a:r>
            <a:r>
              <a:rPr kumimoji="0" lang="en-US" altLang="zh-CN" sz="8000" b="1" i="1" u="none" strike="noStrike" kern="1200" cap="none" spc="0" normalizeH="0" noProof="0" dirty="0">
                <a:ln>
                  <a:noFill/>
                </a:ln>
                <a:solidFill>
                  <a:srgbClr val="494398"/>
                </a:solidFill>
                <a:effectLst/>
                <a:uLnTx/>
                <a:uFillTx/>
                <a:latin typeface="Century Gothic" panose="020B0502020202020204" pitchFamily="34" charset="0"/>
                <a:ea typeface="方正兰亭中黑_GBK" panose="02000000000000000000" pitchFamily="2" charset="-122"/>
                <a:cs typeface="+mn-cs"/>
              </a:rPr>
              <a:t> A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solidFill>
                <a:srgbClr val="494398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493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方正兰亭中黑_GBK" panose="02000000000000000000" pitchFamily="2" charset="-122"/>
              </a:rPr>
              <a:t>Thank You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1187" y="4466651"/>
            <a:ext cx="479921" cy="479921"/>
            <a:chOff x="9870664" y="1889449"/>
            <a:chExt cx="527872" cy="527872"/>
          </a:xfrm>
        </p:grpSpPr>
        <p:sp>
          <p:nvSpPr>
            <p:cNvPr id="7" name="椭圆 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68024" y="4466651"/>
            <a:ext cx="479921" cy="479921"/>
            <a:chOff x="9870664" y="1889449"/>
            <a:chExt cx="527872" cy="527872"/>
          </a:xfrm>
        </p:grpSpPr>
        <p:sp>
          <p:nvSpPr>
            <p:cNvPr id="10" name="椭圆 9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74862" y="4466651"/>
            <a:ext cx="479921" cy="479921"/>
            <a:chOff x="9870664" y="1889449"/>
            <a:chExt cx="527872" cy="527872"/>
          </a:xfrm>
        </p:grpSpPr>
        <p:sp>
          <p:nvSpPr>
            <p:cNvPr id="13" name="椭圆 12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494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9941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1"/>
          <a:stretch/>
        </p:blipFill>
        <p:spPr>
          <a:xfrm rot="16200000" flipH="1">
            <a:off x="2657475" y="-2657475"/>
            <a:ext cx="6877050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8200" y="4256946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i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PART 01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571" y="5891472"/>
            <a:ext cx="10014858" cy="3928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A natural language processing programing based on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businesstime.com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 news content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43077" y="5037978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Stock Sentiment Index (SSX)</a:t>
            </a:r>
            <a:endParaRPr lang="zh-CN" altLang="en-US" sz="4800" b="1" dirty="0">
              <a:solidFill>
                <a:schemeClr val="bg1"/>
              </a:solidFill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1180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02772" y="1702219"/>
            <a:ext cx="6146797" cy="4086210"/>
            <a:chOff x="874706" y="814259"/>
            <a:chExt cx="10356850" cy="1760757"/>
          </a:xfrm>
        </p:grpSpPr>
        <p:sp>
          <p:nvSpPr>
            <p:cNvPr id="22" name="矩形 21"/>
            <p:cNvSpPr/>
            <p:nvPr/>
          </p:nvSpPr>
          <p:spPr>
            <a:xfrm>
              <a:off x="874706" y="1117035"/>
              <a:ext cx="10356850" cy="14579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Apply </a:t>
              </a:r>
              <a:r>
                <a:rPr lang="en-US" altLang="zh-CN" b="1" dirty="0" err="1">
                  <a:solidFill>
                    <a:srgbClr val="494398"/>
                  </a:solidFill>
                  <a:latin typeface="Century Gothic" panose="020B0502020202020204" pitchFamily="34" charset="0"/>
                </a:rPr>
                <a:t>BeautifulSoup</a:t>
              </a:r>
              <a:r>
                <a:rPr lang="en-US" altLang="zh-CN" b="1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 package to scrap latest 10 news about S&amp;P 500 companies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Apply Sentiment Intensity Analyzer package to analyze the sentiment scores</a:t>
              </a: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	Positive</a:t>
              </a:r>
              <a:r>
                <a:rPr lang="zh-CN" altLang="en-US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Words</a:t>
              </a:r>
              <a:r>
                <a:rPr lang="zh-CN" altLang="en-US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“</a:t>
              </a: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Gain</a:t>
              </a:r>
              <a:r>
                <a:rPr lang="zh-CN" altLang="en-US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”，“</a:t>
              </a: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High</a:t>
              </a:r>
              <a:r>
                <a:rPr lang="zh-CN" altLang="en-US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Return</a:t>
              </a:r>
              <a:r>
                <a:rPr lang="zh-CN" altLang="en-US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”</a:t>
              </a:r>
              <a:endParaRPr lang="en-US" altLang="zh-CN" dirty="0">
                <a:solidFill>
                  <a:srgbClr val="494398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	Negative Words  ”Worry” , ”Lose”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 Automatically select top 15(Project1)/30(Project2) companies with the most positive latest news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494398"/>
                  </a:solidFill>
                  <a:latin typeface="Century Gothic" panose="020B0502020202020204" pitchFamily="34" charset="0"/>
                </a:rPr>
                <a:t>Index Strat  Price=100, Changed By Daily Weighted Return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4708" y="814259"/>
              <a:ext cx="10356848" cy="2405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800" b="1" dirty="0">
                  <a:latin typeface="Century Gothic" panose="020B0502020202020204" pitchFamily="34" charset="0"/>
                </a:rPr>
                <a:t>Index Constituents Selection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5153" y="401149"/>
            <a:ext cx="3394209" cy="523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rPr>
              <a:t>Index Creation</a:t>
            </a:r>
            <a:endParaRPr lang="zh-CN" altLang="en-US" sz="2800" b="1" dirty="0">
              <a:latin typeface="Century Gothic" panose="020B050202020202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494" y="874141"/>
            <a:ext cx="5919696" cy="2675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1050" dirty="0">
                <a:latin typeface="Century Gothic" panose="020B0502020202020204" pitchFamily="34" charset="0"/>
              </a:rPr>
              <a:t>A natural language processing programing based on </a:t>
            </a:r>
            <a:r>
              <a:rPr lang="en-US" altLang="zh-CN" sz="1050" dirty="0" err="1">
                <a:latin typeface="Century Gothic" panose="020B0502020202020204" pitchFamily="34" charset="0"/>
              </a:rPr>
              <a:t>businesstime.com</a:t>
            </a:r>
            <a:r>
              <a:rPr lang="en-US" altLang="zh-CN" sz="1050" dirty="0">
                <a:latin typeface="Century Gothic" panose="020B0502020202020204" pitchFamily="34" charset="0"/>
              </a:rPr>
              <a:t> news content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3C512-D8E6-8349-A7B1-B867CD9A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96" y="1702218"/>
            <a:ext cx="5432131" cy="41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100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6501250" y="1311961"/>
            <a:ext cx="5470398" cy="2080102"/>
            <a:chOff x="7564018" y="3362125"/>
            <a:chExt cx="5555971" cy="1227157"/>
          </a:xfrm>
        </p:grpSpPr>
        <p:sp>
          <p:nvSpPr>
            <p:cNvPr id="55" name="矩形 54"/>
            <p:cNvSpPr/>
            <p:nvPr/>
          </p:nvSpPr>
          <p:spPr>
            <a:xfrm>
              <a:off x="7564018" y="3643551"/>
              <a:ext cx="5555971" cy="9457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We do not have to separate the return into two different periods, since the index performed quite well during the financial crisis.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Well performed return than S&amp;P 500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583811" y="3362125"/>
              <a:ext cx="4845492" cy="2538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latin typeface="+mn-ea"/>
                </a:rPr>
                <a:t>Noncyclical increasing return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644809" y="5150978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92476" y="611114"/>
            <a:ext cx="523965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SSX Construction &amp; Return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53">
            <a:extLst>
              <a:ext uri="{FF2B5EF4-FFF2-40B4-BE49-F238E27FC236}">
                <a16:creationId xmlns:a16="http://schemas.microsoft.com/office/drawing/2014/main" id="{CC886AF6-EE07-074B-B1E0-52F9E305455B}"/>
              </a:ext>
            </a:extLst>
          </p:cNvPr>
          <p:cNvGrpSpPr/>
          <p:nvPr/>
        </p:nvGrpSpPr>
        <p:grpSpPr>
          <a:xfrm>
            <a:off x="692476" y="1382162"/>
            <a:ext cx="5567390" cy="1702122"/>
            <a:chOff x="7221410" y="3279598"/>
            <a:chExt cx="6453892" cy="1702122"/>
          </a:xfrm>
        </p:grpSpPr>
        <p:sp>
          <p:nvSpPr>
            <p:cNvPr id="25" name="矩形 54">
              <a:extLst>
                <a:ext uri="{FF2B5EF4-FFF2-40B4-BE49-F238E27FC236}">
                  <a16:creationId xmlns:a16="http://schemas.microsoft.com/office/drawing/2014/main" id="{8B16C827-DEF8-6A44-8EC5-A2B4A7B71A19}"/>
                </a:ext>
              </a:extLst>
            </p:cNvPr>
            <p:cNvSpPr/>
            <p:nvPr/>
          </p:nvSpPr>
          <p:spPr>
            <a:xfrm>
              <a:off x="7221410" y="3686429"/>
              <a:ext cx="6453892" cy="1295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Set individual stock weight by market cap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Graph shows sentiment scores and market cap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Stocks contain Media &amp; Entertainment, Manufacture and Defense industry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6" name="矩形 55">
              <a:extLst>
                <a:ext uri="{FF2B5EF4-FFF2-40B4-BE49-F238E27FC236}">
                  <a16:creationId xmlns:a16="http://schemas.microsoft.com/office/drawing/2014/main" id="{5FDC15EA-2DA9-F64F-963D-AE0DF0C4B117}"/>
                </a:ext>
              </a:extLst>
            </p:cNvPr>
            <p:cNvSpPr/>
            <p:nvPr/>
          </p:nvSpPr>
          <p:spPr>
            <a:xfrm>
              <a:off x="7221410" y="3279598"/>
              <a:ext cx="3965296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latin typeface="+mn-ea"/>
                </a:rPr>
                <a:t>Stock Construction</a:t>
              </a:r>
              <a:endParaRPr lang="zh-CN" altLang="en-US" sz="2000" b="1" dirty="0">
                <a:latin typeface="+mn-ea"/>
              </a:endParaRP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D17BC10-6682-4B46-A1CC-A3793C9C0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516912"/>
              </p:ext>
            </p:extLst>
          </p:nvPr>
        </p:nvGraphicFramePr>
        <p:xfrm>
          <a:off x="784523" y="3105362"/>
          <a:ext cx="4906227" cy="3752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1D6D7B9-7220-1F49-8D1B-7060AD3F8307}"/>
              </a:ext>
            </a:extLst>
          </p:cNvPr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﻿￼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3E5EF-6E96-0A47-BFF0-3F4980AFFC3D}"/>
              </a:ext>
            </a:extLst>
          </p:cNvPr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﻿￼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62FDD-7D68-7344-973A-E8C511092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5" y="3148583"/>
            <a:ext cx="4913536" cy="3538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8874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6444539" y="1426807"/>
            <a:ext cx="4713319" cy="2028588"/>
            <a:chOff x="7583812" y="3362125"/>
            <a:chExt cx="5463826" cy="1196766"/>
          </a:xfrm>
        </p:grpSpPr>
        <p:sp>
          <p:nvSpPr>
            <p:cNvPr id="55" name="矩形 54"/>
            <p:cNvSpPr/>
            <p:nvPr/>
          </p:nvSpPr>
          <p:spPr>
            <a:xfrm>
              <a:off x="7583813" y="3613161"/>
              <a:ext cx="5463825" cy="9457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Build a loop for n in range(5,11)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For each n, we will calculate a minimum Tracking Error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Draw a plot for different n with minimum TE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n = 10 is our result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583812" y="3362125"/>
              <a:ext cx="3965296" cy="2339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How many stocks (n) in ETF 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644809" y="5150978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77944" y="631264"/>
            <a:ext cx="56584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ETF Optimization – SSX Index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21035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53">
            <a:extLst>
              <a:ext uri="{FF2B5EF4-FFF2-40B4-BE49-F238E27FC236}">
                <a16:creationId xmlns:a16="http://schemas.microsoft.com/office/drawing/2014/main" id="{CC886AF6-EE07-074B-B1E0-52F9E305455B}"/>
              </a:ext>
            </a:extLst>
          </p:cNvPr>
          <p:cNvGrpSpPr/>
          <p:nvPr/>
        </p:nvGrpSpPr>
        <p:grpSpPr>
          <a:xfrm>
            <a:off x="634400" y="1429998"/>
            <a:ext cx="5799054" cy="2016551"/>
            <a:chOff x="7583810" y="3362125"/>
            <a:chExt cx="6722444" cy="2016551"/>
          </a:xfrm>
        </p:grpSpPr>
        <p:sp>
          <p:nvSpPr>
            <p:cNvPr id="25" name="矩形 54">
              <a:extLst>
                <a:ext uri="{FF2B5EF4-FFF2-40B4-BE49-F238E27FC236}">
                  <a16:creationId xmlns:a16="http://schemas.microsoft.com/office/drawing/2014/main" id="{8B16C827-DEF8-6A44-8EC5-A2B4A7B71A19}"/>
                </a:ext>
              </a:extLst>
            </p:cNvPr>
            <p:cNvSpPr/>
            <p:nvPr/>
          </p:nvSpPr>
          <p:spPr>
            <a:xfrm>
              <a:off x="7583812" y="3775608"/>
              <a:ext cx="6559435" cy="16030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Apply binary combination function to create different binary lists without duplications and omissions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After creating matrix of all possible combination, we set different lists as the bound in optimizer to find minimized Tracking Error.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6" name="矩形 55">
              <a:extLst>
                <a:ext uri="{FF2B5EF4-FFF2-40B4-BE49-F238E27FC236}">
                  <a16:creationId xmlns:a16="http://schemas.microsoft.com/office/drawing/2014/main" id="{5FDC15EA-2DA9-F64F-963D-AE0DF0C4B117}"/>
                </a:ext>
              </a:extLst>
            </p:cNvPr>
            <p:cNvSpPr/>
            <p:nvPr/>
          </p:nvSpPr>
          <p:spPr>
            <a:xfrm>
              <a:off x="7583810" y="3362125"/>
              <a:ext cx="672244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How to calculate optimized weighted in ETF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D5216B-3F0B-7646-9F34-1086C7FD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4" y="3570061"/>
            <a:ext cx="5298131" cy="2902658"/>
          </a:xfrm>
          <a:prstGeom prst="rect">
            <a:avLst/>
          </a:prstGeom>
        </p:spPr>
      </p:pic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600444EC-8DA1-1747-A1F5-EE621395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85" y="3482976"/>
            <a:ext cx="1290418" cy="108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B694D-C931-BE48-8531-901C88B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382" y="3455395"/>
            <a:ext cx="4509486" cy="3029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7566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634400" y="3030173"/>
            <a:ext cx="4713319" cy="2951917"/>
            <a:chOff x="7583812" y="3362125"/>
            <a:chExt cx="5463826" cy="1741484"/>
          </a:xfrm>
        </p:grpSpPr>
        <p:sp>
          <p:nvSpPr>
            <p:cNvPr id="55" name="矩形 54"/>
            <p:cNvSpPr/>
            <p:nvPr/>
          </p:nvSpPr>
          <p:spPr>
            <a:xfrm>
              <a:off x="7583813" y="3613161"/>
              <a:ext cx="5463825" cy="14904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Change the market cap weighted of our index to equal weighted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+mn-ea"/>
                </a:rPr>
                <a:t>We find that the stocks are selected by correlations.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When correlations to other stocks are approaching to 0, this stock will more likely to be selected and given higher weight.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+mn-ea"/>
                </a:rPr>
                <a:t>Tracking Error decreased rate by n.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7583812" y="3362125"/>
              <a:ext cx="3965296" cy="2339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Further Research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644809" y="5150978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34400" y="148506"/>
            <a:ext cx="73774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Interest Findings and Further Research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697736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799337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53">
            <a:extLst>
              <a:ext uri="{FF2B5EF4-FFF2-40B4-BE49-F238E27FC236}">
                <a16:creationId xmlns:a16="http://schemas.microsoft.com/office/drawing/2014/main" id="{CC886AF6-EE07-074B-B1E0-52F9E305455B}"/>
              </a:ext>
            </a:extLst>
          </p:cNvPr>
          <p:cNvGrpSpPr/>
          <p:nvPr/>
        </p:nvGrpSpPr>
        <p:grpSpPr>
          <a:xfrm>
            <a:off x="634400" y="1029862"/>
            <a:ext cx="5799054" cy="1708774"/>
            <a:chOff x="7583810" y="3362125"/>
            <a:chExt cx="6722444" cy="1708774"/>
          </a:xfrm>
        </p:grpSpPr>
        <p:sp>
          <p:nvSpPr>
            <p:cNvPr id="25" name="矩形 54">
              <a:extLst>
                <a:ext uri="{FF2B5EF4-FFF2-40B4-BE49-F238E27FC236}">
                  <a16:creationId xmlns:a16="http://schemas.microsoft.com/office/drawing/2014/main" id="{8B16C827-DEF8-6A44-8EC5-A2B4A7B71A19}"/>
                </a:ext>
              </a:extLst>
            </p:cNvPr>
            <p:cNvSpPr/>
            <p:nvPr/>
          </p:nvSpPr>
          <p:spPr>
            <a:xfrm>
              <a:off x="7583812" y="3775608"/>
              <a:ext cx="6559435" cy="1295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Most of the assets are selected by weight (Top weighted selection)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Exception: when n=6&amp;8, the assets selection is not according to top weighted range.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6" name="矩形 55">
              <a:extLst>
                <a:ext uri="{FF2B5EF4-FFF2-40B4-BE49-F238E27FC236}">
                  <a16:creationId xmlns:a16="http://schemas.microsoft.com/office/drawing/2014/main" id="{5FDC15EA-2DA9-F64F-963D-AE0DF0C4B117}"/>
                </a:ext>
              </a:extLst>
            </p:cNvPr>
            <p:cNvSpPr/>
            <p:nvPr/>
          </p:nvSpPr>
          <p:spPr>
            <a:xfrm>
              <a:off x="7583810" y="3362125"/>
              <a:ext cx="672244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Interest Findings 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C1C736-61B3-1B41-B6FF-2DBEEF1C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62" y="671727"/>
            <a:ext cx="5669925" cy="3047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05138-DF6F-824E-95CD-CC3DA106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981" y="3719229"/>
            <a:ext cx="6221924" cy="3138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981C4-3DC5-3B40-9BB7-93BEF5F9E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054" y="681297"/>
            <a:ext cx="4369536" cy="2935961"/>
          </a:xfrm>
          <a:prstGeom prst="rect">
            <a:avLst/>
          </a:prstGeom>
        </p:spPr>
      </p:pic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BB87173C-7865-EC46-9C3E-728C649F3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66" y="3574473"/>
            <a:ext cx="4545112" cy="3264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6095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6800738" y="641880"/>
            <a:ext cx="4713319" cy="2644142"/>
            <a:chOff x="7583812" y="3362125"/>
            <a:chExt cx="5463826" cy="1559912"/>
          </a:xfrm>
        </p:grpSpPr>
        <p:sp>
          <p:nvSpPr>
            <p:cNvPr id="55" name="矩形 54"/>
            <p:cNvSpPr/>
            <p:nvPr/>
          </p:nvSpPr>
          <p:spPr>
            <a:xfrm>
              <a:off x="7583813" y="3613161"/>
              <a:ext cx="5463825" cy="13088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b="1" dirty="0">
                  <a:latin typeface="+mn-ea"/>
                </a:rPr>
                <a:t>Advantages: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All the stocks are selected with positive sentiment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High index return and noncyclical pattern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600" b="1" dirty="0">
                  <a:latin typeface="+mn-ea"/>
                </a:rPr>
                <a:t>Disadvantages: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Only select 15 stocks, which is not enough to diversify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7583812" y="3362125"/>
              <a:ext cx="5463825" cy="2339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Conclusions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644809" y="5150978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380539" y="510947"/>
            <a:ext cx="73774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Train Test Split &amp; Conclusion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68867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53">
            <a:extLst>
              <a:ext uri="{FF2B5EF4-FFF2-40B4-BE49-F238E27FC236}">
                <a16:creationId xmlns:a16="http://schemas.microsoft.com/office/drawing/2014/main" id="{CC886AF6-EE07-074B-B1E0-52F9E305455B}"/>
              </a:ext>
            </a:extLst>
          </p:cNvPr>
          <p:cNvGrpSpPr/>
          <p:nvPr/>
        </p:nvGrpSpPr>
        <p:grpSpPr>
          <a:xfrm>
            <a:off x="380539" y="1296679"/>
            <a:ext cx="6717599" cy="2016551"/>
            <a:chOff x="7583810" y="3362125"/>
            <a:chExt cx="6722444" cy="2016551"/>
          </a:xfrm>
        </p:grpSpPr>
        <p:sp>
          <p:nvSpPr>
            <p:cNvPr id="25" name="矩形 54">
              <a:extLst>
                <a:ext uri="{FF2B5EF4-FFF2-40B4-BE49-F238E27FC236}">
                  <a16:creationId xmlns:a16="http://schemas.microsoft.com/office/drawing/2014/main" id="{8B16C827-DEF8-6A44-8EC5-A2B4A7B71A19}"/>
                </a:ext>
              </a:extLst>
            </p:cNvPr>
            <p:cNvSpPr/>
            <p:nvPr/>
          </p:nvSpPr>
          <p:spPr>
            <a:xfrm>
              <a:off x="7583812" y="3775608"/>
              <a:ext cx="6559435" cy="16030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Train 2007-2013, Rolling Test 2013-2019. Window = 30 days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Optimized weight change time period = 30 days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Realized TE always a little bit higher than Forecast TE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TEs (when n=5) are higher than TEs (when n=10)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Forecasted TE obviously smaller than realized TE, when n=10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6" name="矩形 55">
              <a:extLst>
                <a:ext uri="{FF2B5EF4-FFF2-40B4-BE49-F238E27FC236}">
                  <a16:creationId xmlns:a16="http://schemas.microsoft.com/office/drawing/2014/main" id="{5FDC15EA-2DA9-F64F-963D-AE0DF0C4B117}"/>
                </a:ext>
              </a:extLst>
            </p:cNvPr>
            <p:cNvSpPr/>
            <p:nvPr/>
          </p:nvSpPr>
          <p:spPr>
            <a:xfrm>
              <a:off x="7583810" y="3362125"/>
              <a:ext cx="672244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Train &amp; Test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BF90097-3152-0241-A9AE-C04B19AD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0" y="3622811"/>
            <a:ext cx="5080603" cy="3077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DCCDB-64C4-7C47-821B-0E5E31EF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454" y="3454506"/>
            <a:ext cx="5080603" cy="325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AA637-B1A3-3C49-94B2-CA90A20F815D}"/>
              </a:ext>
            </a:extLst>
          </p:cNvPr>
          <p:cNvSpPr txBox="1"/>
          <p:nvPr/>
        </p:nvSpPr>
        <p:spPr>
          <a:xfrm>
            <a:off x="255811" y="3578748"/>
            <a:ext cx="915635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+mj-ea"/>
                <a:ea typeface="+mj-ea"/>
              </a:rPr>
              <a:t>N=10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CFE7D-9A03-1A42-BD7C-CCF2D0ADAF81}"/>
              </a:ext>
            </a:extLst>
          </p:cNvPr>
          <p:cNvSpPr txBox="1"/>
          <p:nvPr/>
        </p:nvSpPr>
        <p:spPr>
          <a:xfrm>
            <a:off x="5998879" y="3622811"/>
            <a:ext cx="75693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+mj-ea"/>
                <a:ea typeface="+mj-ea"/>
              </a:rPr>
              <a:t>N=5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6713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1"/>
          <a:stretch/>
        </p:blipFill>
        <p:spPr>
          <a:xfrm rot="16200000" flipH="1">
            <a:off x="2657475" y="-2657475"/>
            <a:ext cx="6877050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8200" y="4256946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i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PART 02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3769" y="5868975"/>
            <a:ext cx="10624459" cy="3928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Select proper assets in portfolio to minimize the risk and calculate Sharpe Ratio by time period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2422" y="5037978"/>
            <a:ext cx="1006718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Century Gothic" panose="020B0502020202020204" pitchFamily="34" charset="0"/>
                <a:ea typeface="方正兰亭中黑_GBK" panose="02000000000000000000" pitchFamily="2" charset="-122"/>
              </a:rPr>
              <a:t>Portfolio Construction (Risk Parity)</a:t>
            </a:r>
            <a:endParaRPr lang="zh-CN" altLang="en-US" sz="4800" b="1" dirty="0">
              <a:solidFill>
                <a:schemeClr val="bg1"/>
              </a:solidFill>
              <a:latin typeface="Century Gothic" panose="020B0502020202020204" pitchFamily="34" charset="0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2144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îŝḷîḓé-Rectangle 8"/>
          <p:cNvSpPr/>
          <p:nvPr/>
        </p:nvSpPr>
        <p:spPr>
          <a:xfrm>
            <a:off x="5641894" y="40951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964943" y="4084300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40909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51613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77943" y="174060"/>
            <a:ext cx="73774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+mj-ea"/>
                <a:ea typeface="+mj-ea"/>
                <a:cs typeface="经典综艺体简" panose="02010609000101010101" pitchFamily="49" charset="-122"/>
              </a:rPr>
              <a:t>Portfolio Construction</a:t>
            </a:r>
            <a:endParaRPr lang="zh-CN" altLang="en-US" sz="2800" b="1" dirty="0"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753153"/>
            <a:ext cx="52396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56343" y="1311958"/>
            <a:ext cx="52396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53">
            <a:extLst>
              <a:ext uri="{FF2B5EF4-FFF2-40B4-BE49-F238E27FC236}">
                <a16:creationId xmlns:a16="http://schemas.microsoft.com/office/drawing/2014/main" id="{CC886AF6-EE07-074B-B1E0-52F9E305455B}"/>
              </a:ext>
            </a:extLst>
          </p:cNvPr>
          <p:cNvGrpSpPr/>
          <p:nvPr/>
        </p:nvGrpSpPr>
        <p:grpSpPr>
          <a:xfrm>
            <a:off x="970343" y="928555"/>
            <a:ext cx="10251314" cy="2324327"/>
            <a:chOff x="7583810" y="3362125"/>
            <a:chExt cx="6722444" cy="2324327"/>
          </a:xfrm>
        </p:grpSpPr>
        <p:sp>
          <p:nvSpPr>
            <p:cNvPr id="25" name="矩形 54">
              <a:extLst>
                <a:ext uri="{FF2B5EF4-FFF2-40B4-BE49-F238E27FC236}">
                  <a16:creationId xmlns:a16="http://schemas.microsoft.com/office/drawing/2014/main" id="{8B16C827-DEF8-6A44-8EC5-A2B4A7B71A19}"/>
                </a:ext>
              </a:extLst>
            </p:cNvPr>
            <p:cNvSpPr/>
            <p:nvPr/>
          </p:nvSpPr>
          <p:spPr>
            <a:xfrm>
              <a:off x="7583812" y="3775608"/>
              <a:ext cx="6559435" cy="19108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+mn-ea"/>
                </a:rPr>
                <a:t>SPDR Gold Shares (GLD) -- Commodity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+mn-ea"/>
                </a:rPr>
                <a:t>EUR/USD (EURUSD=X) -- Currency 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iShares Core U.S. Aggregate Bond ETF (AGG) -- U.S. government &amp; corporate bond 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Invesco Emerging Markets Sovereign Debt ETF (PCY) -- Emerging country’s government bond</a:t>
              </a:r>
            </a:p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Stock Sentiment Index (SSX) -- Sentiment Index created by ourselves (contain 30 stocks)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600" b="1" dirty="0">
                  <a:latin typeface="+mn-ea"/>
                </a:rPr>
                <a:t>All of them are irrelevant and with high Sharpe Ratios</a:t>
              </a:r>
              <a:endParaRPr lang="zh-CN" altLang="en-US" sz="1600" b="1" dirty="0">
                <a:latin typeface="+mn-ea"/>
              </a:endParaRPr>
            </a:p>
          </p:txBody>
        </p:sp>
        <p:sp>
          <p:nvSpPr>
            <p:cNvPr id="26" name="矩形 55">
              <a:extLst>
                <a:ext uri="{FF2B5EF4-FFF2-40B4-BE49-F238E27FC236}">
                  <a16:creationId xmlns:a16="http://schemas.microsoft.com/office/drawing/2014/main" id="{5FDC15EA-2DA9-F64F-963D-AE0DF0C4B117}"/>
                </a:ext>
              </a:extLst>
            </p:cNvPr>
            <p:cNvSpPr/>
            <p:nvPr/>
          </p:nvSpPr>
          <p:spPr>
            <a:xfrm>
              <a:off x="7583810" y="3362125"/>
              <a:ext cx="672244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n-ea"/>
                </a:rPr>
                <a:t>Index Selection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6D531C-AA06-B643-A1F6-B7B13191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012" y="3429000"/>
            <a:ext cx="9295862" cy="2675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42069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heme/theme1.xml><?xml version="1.0" encoding="utf-8"?>
<a:theme xmlns:a="http://schemas.openxmlformats.org/drawingml/2006/main" name="第一PPT，www.1ppt.com">
  <a:themeElements>
    <a:clrScheme name="自定义 2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94398"/>
      </a:accent1>
      <a:accent2>
        <a:srgbClr val="494398"/>
      </a:accent2>
      <a:accent3>
        <a:srgbClr val="494398"/>
      </a:accent3>
      <a:accent4>
        <a:srgbClr val="494398"/>
      </a:accent4>
      <a:accent5>
        <a:srgbClr val="494398"/>
      </a:accent5>
      <a:accent6>
        <a:srgbClr val="494398"/>
      </a:accent6>
      <a:hlink>
        <a:srgbClr val="494398"/>
      </a:hlink>
      <a:folHlink>
        <a:srgbClr val="49439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1787</TotalTime>
  <Words>766</Words>
  <Application>Microsoft Macintosh PowerPoint</Application>
  <PresentationFormat>Widescreen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Century Gothic</vt:lpstr>
      <vt:lpstr>Wingdings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Microsoft Office 用户</cp:lastModifiedBy>
  <cp:revision>78</cp:revision>
  <dcterms:created xsi:type="dcterms:W3CDTF">2017-10-09T03:26:07Z</dcterms:created>
  <dcterms:modified xsi:type="dcterms:W3CDTF">2019-11-22T16:10:02Z</dcterms:modified>
</cp:coreProperties>
</file>